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00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7921" y="214313"/>
            <a:ext cx="693956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992701" y="1200150"/>
            <a:ext cx="323000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94A3B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From Basics to Deployment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6" y="2085975"/>
            <a:ext cx="3214688" cy="2143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28181" y="4729163"/>
            <a:ext cx="295904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Technical Interview Preparation Guide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9367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YOLO Architecture &amp; Working Principles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You Only Look Once: Single-Pass Object Detection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600200"/>
            <a:ext cx="5730180" cy="17263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14313" y="3469463"/>
            <a:ext cx="5730180" cy="1243013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214313" y="3469463"/>
            <a:ext cx="28575" cy="1243013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11" name="Text 7"/>
          <p:cNvSpPr/>
          <p:nvPr/>
        </p:nvSpPr>
        <p:spPr>
          <a:xfrm>
            <a:off x="321469" y="3567996"/>
            <a:ext cx="555873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 YOLO prediction format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[x_center, y_center, width, height, confidence, class_prob_1, class_prob_2, ...]</a:t>
            </a:r>
            <a:endParaRPr lang="en-US" sz="900" dirty="0"/>
          </a:p>
          <a:p>
            <a:pPr indent="0" marL="0">
              <a:buNone/>
            </a:pP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 Single forward pass through the network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predictions = model(image)</a:t>
            </a:r>
            <a:endParaRPr lang="en-US" sz="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30" y="1644848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44543" y="1626989"/>
            <a:ext cx="167501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Single-Stage Detection:</a:t>
            </a:r>
            <a:endParaRPr lang="en-US" sz="1125" dirty="0"/>
          </a:p>
        </p:txBody>
      </p:sp>
      <p:sp>
        <p:nvSpPr>
          <p:cNvPr id="14" name="Text 9"/>
          <p:cNvSpPr/>
          <p:nvPr/>
        </p:nvSpPr>
        <p:spPr>
          <a:xfrm>
            <a:off x="6344543" y="1626989"/>
            <a:ext cx="2620026" cy="8018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Processes the entire image in one pass, predicting bounding boxes and class probabilities directly.</a:t>
            </a:r>
            <a:endParaRPr lang="en-US" sz="1125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30" y="2609255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344543" y="2591395"/>
            <a:ext cx="159032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Grid-Based Approach: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6344543" y="2591395"/>
            <a:ext cx="2573006" cy="587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Divides image into SxS grid cells, each responsible for detecting objects centered within it.</a:t>
            </a:r>
            <a:endParaRPr lang="en-US" sz="1125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30" y="3359348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44543" y="3341489"/>
            <a:ext cx="108760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Anchor Boxes:</a:t>
            </a:r>
            <a:endParaRPr lang="en-US" sz="1125" dirty="0"/>
          </a:p>
        </p:txBody>
      </p:sp>
      <p:sp>
        <p:nvSpPr>
          <p:cNvPr id="20" name="Text 13"/>
          <p:cNvSpPr/>
          <p:nvPr/>
        </p:nvSpPr>
        <p:spPr>
          <a:xfrm>
            <a:off x="6344543" y="3341489"/>
            <a:ext cx="2596809" cy="8018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Predefined shapes that help better predict object dimensions and improve detection of overlapping objects.</a:t>
            </a:r>
            <a:endParaRPr lang="en-US" sz="1125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230" y="4323755"/>
            <a:ext cx="142875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344543" y="4305895"/>
            <a:ext cx="129391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Components:</a:t>
            </a:r>
            <a:endParaRPr lang="en-US" sz="1125" dirty="0"/>
          </a:p>
        </p:txBody>
      </p:sp>
      <p:sp>
        <p:nvSpPr>
          <p:cNvPr id="23" name="Text 15"/>
          <p:cNvSpPr/>
          <p:nvPr/>
        </p:nvSpPr>
        <p:spPr>
          <a:xfrm>
            <a:off x="6344543" y="4305895"/>
            <a:ext cx="2557100" cy="587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Backbone (feature extraction), Neck (feature aggregation), Head (detection).</a:t>
            </a:r>
            <a:endParaRPr lang="en-US" sz="1125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230" y="5073848"/>
            <a:ext cx="142875" cy="142875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6344543" y="5055989"/>
            <a:ext cx="109528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Loss Function:</a:t>
            </a:r>
            <a:endParaRPr lang="en-US" sz="1125" dirty="0"/>
          </a:p>
        </p:txBody>
      </p:sp>
      <p:sp>
        <p:nvSpPr>
          <p:cNvPr id="26" name="Text 17"/>
          <p:cNvSpPr/>
          <p:nvPr/>
        </p:nvSpPr>
        <p:spPr>
          <a:xfrm>
            <a:off x="6344543" y="5055989"/>
            <a:ext cx="2524730" cy="8018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Combines localization loss (bounding box coordinates), confidence loss (objectness), and classification loss.</a:t>
            </a:r>
            <a:endParaRPr lang="en-US" sz="1125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230" y="6038255"/>
            <a:ext cx="142875" cy="14287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6344543" y="6020395"/>
            <a:ext cx="200834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Non-Maximum Suppression:</a:t>
            </a:r>
            <a:endParaRPr lang="en-US" sz="1125" dirty="0"/>
          </a:p>
        </p:txBody>
      </p:sp>
      <p:sp>
        <p:nvSpPr>
          <p:cNvPr id="29" name="Text 19"/>
          <p:cNvSpPr/>
          <p:nvPr/>
        </p:nvSpPr>
        <p:spPr>
          <a:xfrm>
            <a:off x="6344543" y="6020395"/>
            <a:ext cx="2581656" cy="587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Post-processing technique to eliminate redundant overlapping bounding boxes.</a:t>
            </a:r>
            <a:endParaRPr lang="en-US" sz="1125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0230" y="6788348"/>
            <a:ext cx="142875" cy="142875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6344543" y="6770489"/>
            <a:ext cx="146385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Speed vs. Accuracy:</a:t>
            </a:r>
            <a:endParaRPr lang="en-US" sz="1125" dirty="0"/>
          </a:p>
        </p:txBody>
      </p:sp>
      <p:sp>
        <p:nvSpPr>
          <p:cNvPr id="32" name="Text 21"/>
          <p:cNvSpPr/>
          <p:nvPr/>
        </p:nvSpPr>
        <p:spPr>
          <a:xfrm>
            <a:off x="6344543" y="6770489"/>
            <a:ext cx="2543510" cy="8018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Different model sizes (YOLOv5s, YOLOv5m, YOLOv5l, YOLOv5x) offer trade-offs between speed and accuracy.</a:t>
            </a:r>
            <a:endParaRPr lang="en-US" sz="11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Optimization Techniques for YOLO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Enhancing Performance and Efficiency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600200"/>
            <a:ext cx="4250531" cy="21431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14313" y="3886200"/>
            <a:ext cx="4250531" cy="2143125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3993356"/>
            <a:ext cx="4036219" cy="1928813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644848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93469" y="1626989"/>
            <a:ext cx="111113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 Pruning:</a:t>
            </a:r>
            <a:endParaRPr lang="en-US" sz="1125" dirty="0"/>
          </a:p>
        </p:txBody>
      </p:sp>
      <p:sp>
        <p:nvSpPr>
          <p:cNvPr id="13" name="Text 7"/>
          <p:cNvSpPr/>
          <p:nvPr/>
        </p:nvSpPr>
        <p:spPr>
          <a:xfrm>
            <a:off x="4893469" y="1626989"/>
            <a:ext cx="4002342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Remove redundant connections and neurons to reduce model size without significant accuracy loss.</a:t>
            </a:r>
            <a:endParaRPr lang="en-US" sz="1125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180630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93469" y="2162770"/>
            <a:ext cx="98416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Quantization:</a:t>
            </a:r>
            <a:endParaRPr lang="en-US" sz="1125" dirty="0"/>
          </a:p>
        </p:txBody>
      </p:sp>
      <p:sp>
        <p:nvSpPr>
          <p:cNvPr id="16" name="Text 9"/>
          <p:cNvSpPr/>
          <p:nvPr/>
        </p:nvSpPr>
        <p:spPr>
          <a:xfrm>
            <a:off x="4893469" y="2162770"/>
            <a:ext cx="405751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Convert floating-point weights to lower precision formats (INT8) to reduce memory footprint.</a:t>
            </a:r>
            <a:endParaRPr lang="en-US" sz="1125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2716411"/>
            <a:ext cx="107156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857750" y="2698552"/>
            <a:ext cx="132591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Batch Processing:</a:t>
            </a:r>
            <a:endParaRPr lang="en-US" sz="1125" dirty="0"/>
          </a:p>
        </p:txBody>
      </p:sp>
      <p:sp>
        <p:nvSpPr>
          <p:cNvPr id="19" name="Text 11"/>
          <p:cNvSpPr/>
          <p:nvPr/>
        </p:nvSpPr>
        <p:spPr>
          <a:xfrm>
            <a:off x="4857750" y="2698552"/>
            <a:ext cx="405756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 multiple images simultaneously to better utilize GPU parallelism.</a:t>
            </a:r>
            <a:endParaRPr lang="en-US" sz="1125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3252192"/>
            <a:ext cx="178594" cy="14287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929188" y="3234333"/>
            <a:ext cx="155306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TensorRT Integration:</a:t>
            </a:r>
            <a:endParaRPr lang="en-US" sz="1125" dirty="0"/>
          </a:p>
        </p:txBody>
      </p:sp>
      <p:sp>
        <p:nvSpPr>
          <p:cNvPr id="22" name="Text 13"/>
          <p:cNvSpPr/>
          <p:nvPr/>
        </p:nvSpPr>
        <p:spPr>
          <a:xfrm>
            <a:off x="4929188" y="3234333"/>
            <a:ext cx="4054441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Convert models to TensorRT format for hardware-specific optimizations.</a:t>
            </a:r>
            <a:endParaRPr lang="en-US" sz="1125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3787973"/>
            <a:ext cx="142875" cy="14287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893469" y="3770114"/>
            <a:ext cx="124597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Resolution:</a:t>
            </a:r>
            <a:endParaRPr lang="en-US" sz="1125" dirty="0"/>
          </a:p>
        </p:txBody>
      </p:sp>
      <p:sp>
        <p:nvSpPr>
          <p:cNvPr id="25" name="Text 15"/>
          <p:cNvSpPr/>
          <p:nvPr/>
        </p:nvSpPr>
        <p:spPr>
          <a:xfrm>
            <a:off x="4893469" y="3770114"/>
            <a:ext cx="407341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 optimal balance between accuracy and speed by adjusting input size.</a:t>
            </a:r>
            <a:endParaRPr lang="en-US" sz="1125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4323755"/>
            <a:ext cx="142875" cy="142875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4893469" y="4305895"/>
            <a:ext cx="184155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Deployment Optimization:</a:t>
            </a:r>
            <a:endParaRPr lang="en-US" sz="1125" dirty="0"/>
          </a:p>
        </p:txBody>
      </p:sp>
      <p:sp>
        <p:nvSpPr>
          <p:cNvPr id="28" name="Text 17"/>
          <p:cNvSpPr/>
          <p:nvPr/>
        </p:nvSpPr>
        <p:spPr>
          <a:xfrm>
            <a:off x="4893469" y="4305895"/>
            <a:ext cx="3442897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Tailor models for specific environments (AWS Lambda, edge devices).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7724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Transfer Learning with YOLO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Leveraging Pre-trained Models for New Tasks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600200"/>
            <a:ext cx="4250531" cy="21431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14313" y="3886200"/>
            <a:ext cx="4250531" cy="3064669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357188" y="402907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1" name="Text 7"/>
          <p:cNvSpPr/>
          <p:nvPr/>
        </p:nvSpPr>
        <p:spPr>
          <a:xfrm>
            <a:off x="357188" y="40290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78656" y="402907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Start with Pre-trained Model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678656" y="427910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Begin with a YOLO model pre-trained on a large dataset like COCO.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357188" y="477202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5" name="Text 11"/>
          <p:cNvSpPr/>
          <p:nvPr/>
        </p:nvSpPr>
        <p:spPr>
          <a:xfrm>
            <a:off x="357188" y="477202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78656" y="477202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Freeze Backbone Layers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78656" y="502205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Lock the weights of feature extraction layers to preserve learned features.</a:t>
            </a:r>
            <a:endParaRPr lang="en-US" sz="1013" dirty="0"/>
          </a:p>
        </p:txBody>
      </p:sp>
      <p:sp>
        <p:nvSpPr>
          <p:cNvPr id="18" name="Shape 14"/>
          <p:cNvSpPr/>
          <p:nvPr/>
        </p:nvSpPr>
        <p:spPr>
          <a:xfrm>
            <a:off x="357188" y="551497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9" name="Text 15"/>
          <p:cNvSpPr/>
          <p:nvPr/>
        </p:nvSpPr>
        <p:spPr>
          <a:xfrm>
            <a:off x="357188" y="55149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678656" y="551497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Modify Detection Head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678656" y="5765006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Adapt the final layers to match your specific number of classes.</a:t>
            </a:r>
            <a:endParaRPr lang="en-US" sz="1013" dirty="0"/>
          </a:p>
        </p:txBody>
      </p:sp>
      <p:sp>
        <p:nvSpPr>
          <p:cNvPr id="22" name="Shape 18"/>
          <p:cNvSpPr/>
          <p:nvPr/>
        </p:nvSpPr>
        <p:spPr>
          <a:xfrm>
            <a:off x="357188" y="6065044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23" name="Text 19"/>
          <p:cNvSpPr/>
          <p:nvPr/>
        </p:nvSpPr>
        <p:spPr>
          <a:xfrm>
            <a:off x="357188" y="6065044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678656" y="606504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Fine-tune on Custom Data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678656" y="6315075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Train with your domain-specific dataset using a lower learning rate.</a:t>
            </a:r>
            <a:endParaRPr lang="en-US" sz="1013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644848"/>
            <a:ext cx="142875" cy="14287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4893469" y="1626989"/>
            <a:ext cx="168835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Reduced Training Time:</a:t>
            </a:r>
            <a:endParaRPr lang="en-US" sz="1125" dirty="0"/>
          </a:p>
        </p:txBody>
      </p:sp>
      <p:sp>
        <p:nvSpPr>
          <p:cNvPr id="28" name="Text 23"/>
          <p:cNvSpPr/>
          <p:nvPr/>
        </p:nvSpPr>
        <p:spPr>
          <a:xfrm>
            <a:off x="4893469" y="1626989"/>
            <a:ext cx="396751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Converges faster than training from scratch, often by 5-10x.</a:t>
            </a:r>
            <a:endParaRPr lang="en-US" sz="1125" dirty="0"/>
          </a:p>
        </p:txBody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2180630"/>
            <a:ext cx="125016" cy="14287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875609" y="2162770"/>
            <a:ext cx="145297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Less Data Required:</a:t>
            </a:r>
            <a:endParaRPr lang="en-US" sz="1125" dirty="0"/>
          </a:p>
        </p:txBody>
      </p:sp>
      <p:sp>
        <p:nvSpPr>
          <p:cNvPr id="31" name="Text 25"/>
          <p:cNvSpPr/>
          <p:nvPr/>
        </p:nvSpPr>
        <p:spPr>
          <a:xfrm>
            <a:off x="4875609" y="2162770"/>
            <a:ext cx="4105228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Achieve good results with smaller custom datasets (hundreds vs. thousands of images).</a:t>
            </a:r>
            <a:endParaRPr lang="en-US" sz="1125" dirty="0"/>
          </a:p>
        </p:txBody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716411"/>
            <a:ext cx="142875" cy="142875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4893469" y="2698552"/>
            <a:ext cx="144507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Better Performance:</a:t>
            </a:r>
            <a:endParaRPr lang="en-US" sz="1125" dirty="0"/>
          </a:p>
        </p:txBody>
      </p:sp>
      <p:sp>
        <p:nvSpPr>
          <p:cNvPr id="34" name="Text 27"/>
          <p:cNvSpPr/>
          <p:nvPr/>
        </p:nvSpPr>
        <p:spPr>
          <a:xfrm>
            <a:off x="4893469" y="2698552"/>
            <a:ext cx="403398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Higher accuracy and lower overfitting on domain-specific tasks.</a:t>
            </a:r>
            <a:endParaRPr lang="en-US" sz="1125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3252192"/>
            <a:ext cx="178594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4929188" y="3234333"/>
            <a:ext cx="166706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Lower Compute Needs:</a:t>
            </a:r>
            <a:endParaRPr lang="en-US" sz="1125" dirty="0"/>
          </a:p>
        </p:txBody>
      </p:sp>
      <p:sp>
        <p:nvSpPr>
          <p:cNvPr id="37" name="Text 29"/>
          <p:cNvSpPr/>
          <p:nvPr/>
        </p:nvSpPr>
        <p:spPr>
          <a:xfrm>
            <a:off x="4929188" y="3234333"/>
            <a:ext cx="386404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Train effectively with less powerful hardware.</a:t>
            </a:r>
            <a:endParaRPr lang="en-US" sz="1125" dirty="0"/>
          </a:p>
        </p:txBody>
      </p:sp>
      <p:sp>
        <p:nvSpPr>
          <p:cNvPr id="38" name="Shape 30"/>
          <p:cNvSpPr/>
          <p:nvPr/>
        </p:nvSpPr>
        <p:spPr>
          <a:xfrm>
            <a:off x="4679156" y="3850481"/>
            <a:ext cx="4250531" cy="3693319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39" name="Text 31"/>
          <p:cNvSpPr/>
          <p:nvPr/>
        </p:nvSpPr>
        <p:spPr>
          <a:xfrm>
            <a:off x="4822031" y="3993356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 Example:</a:t>
            </a:r>
            <a:endParaRPr lang="en-US" sz="1125" dirty="0"/>
          </a:p>
        </p:txBody>
      </p:sp>
      <p:sp>
        <p:nvSpPr>
          <p:cNvPr id="40" name="Text 32"/>
          <p:cNvSpPr/>
          <p:nvPr/>
        </p:nvSpPr>
        <p:spPr>
          <a:xfrm>
            <a:off x="4822031" y="4314825"/>
            <a:ext cx="4036219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Load pre-trained YOLOv5 model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torch.hub.load('ultralytics/yolov5', 'yolov5s')</a:t>
            </a:r>
            <a:endParaRPr lang="en-US" sz="900" dirty="0"/>
          </a:p>
          <a:p>
            <a:pPr indent="0" marL="0">
              <a:buNone/>
            </a:pP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Freeze backbone layers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 param in model.model.model[:10].parameters():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param.requires_grad = False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Modify detection head for custom classes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model.model.model[24].nc = num_classes</a:t>
            </a:r>
            <a:endParaRPr lang="en-US" sz="900" dirty="0"/>
          </a:p>
          <a:p>
            <a:pPr indent="0" marL="0">
              <a:buNone/>
            </a:pP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Fine-tune on custom dataset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results = model.train(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data='custom.yaml',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epochs=100,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batch_size=16,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lr=0.001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6510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Structured JSON Output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Converting YOLO Outputs for Downstream Applications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214313" y="1600200"/>
            <a:ext cx="4211296" cy="3571875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214313" y="1600200"/>
            <a:ext cx="28575" cy="3571875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10" name="Text 7"/>
          <p:cNvSpPr/>
          <p:nvPr/>
        </p:nvSpPr>
        <p:spPr>
          <a:xfrm>
            <a:off x="357188" y="1764506"/>
            <a:ext cx="103171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"image_name"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317464" y="19359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1454646" y="1935956"/>
            <a:ext cx="137467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"example_image.jpg"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57188" y="1935956"/>
            <a:ext cx="25407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94370" y="2107406"/>
            <a:ext cx="130607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"image_dimensions"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57188" y="2107406"/>
            <a:ext cx="16490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{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31552" y="227885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"width"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111690" y="22788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1248873" y="227885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640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357188" y="2278856"/>
            <a:ext cx="123748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631552" y="2450306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"height"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180281" y="24503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1317464" y="245030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480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357188" y="2621756"/>
            <a:ext cx="34580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},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94370" y="2793206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"detections"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357188" y="2793206"/>
            <a:ext cx="123748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[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{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768734" y="3136106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"class_name"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1591828" y="31361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1729011" y="3136106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"person"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357188" y="3136106"/>
            <a:ext cx="206058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768734" y="3307556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"class_id"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1454646" y="33075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1591828" y="3307556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0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57188" y="3307556"/>
            <a:ext cx="144326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768734" y="3479006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"confidence"</a:t>
            </a:r>
            <a:endParaRPr lang="en-US" sz="900" dirty="0"/>
          </a:p>
        </p:txBody>
      </p:sp>
      <p:sp>
        <p:nvSpPr>
          <p:cNvPr id="35" name="Text 32"/>
          <p:cNvSpPr/>
          <p:nvPr/>
        </p:nvSpPr>
        <p:spPr>
          <a:xfrm>
            <a:off x="1591828" y="34790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1729011" y="3479006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0.95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357188" y="3479006"/>
            <a:ext cx="178621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768734" y="3650456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"box_2d"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357188" y="3650456"/>
            <a:ext cx="123748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{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905917" y="382190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"x_min"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1386055" y="38219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1523237" y="382190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100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357188" y="3821906"/>
            <a:ext cx="151185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905917" y="399335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"y_min"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1386055" y="39933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1523237" y="39933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50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357188" y="3993356"/>
            <a:ext cx="144326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905917" y="416480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"x_max"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1386055" y="41648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1523237" y="416480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200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357188" y="4164806"/>
            <a:ext cx="151185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905917" y="433625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"y_max"</a:t>
            </a:r>
            <a:endParaRPr lang="en-US" sz="900" dirty="0"/>
          </a:p>
        </p:txBody>
      </p:sp>
      <p:sp>
        <p:nvSpPr>
          <p:cNvPr id="53" name="Text 50"/>
          <p:cNvSpPr/>
          <p:nvPr/>
        </p:nvSpPr>
        <p:spPr>
          <a:xfrm>
            <a:off x="1386055" y="43362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54" name="Text 51"/>
          <p:cNvSpPr/>
          <p:nvPr/>
        </p:nvSpPr>
        <p:spPr>
          <a:xfrm>
            <a:off x="1523237" y="433625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300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357188" y="4507706"/>
            <a:ext cx="55157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{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768734" y="5022056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"class_name"</a:t>
            </a:r>
            <a:endParaRPr lang="en-US" sz="900" dirty="0"/>
          </a:p>
        </p:txBody>
      </p:sp>
      <p:sp>
        <p:nvSpPr>
          <p:cNvPr id="57" name="Text 54"/>
          <p:cNvSpPr/>
          <p:nvPr/>
        </p:nvSpPr>
        <p:spPr>
          <a:xfrm>
            <a:off x="1591828" y="50220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58" name="Text 55"/>
          <p:cNvSpPr/>
          <p:nvPr/>
        </p:nvSpPr>
        <p:spPr>
          <a:xfrm>
            <a:off x="1729011" y="5022056"/>
            <a:ext cx="41439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"car"</a:t>
            </a:r>
            <a:endParaRPr lang="en-US" sz="900" dirty="0"/>
          </a:p>
        </p:txBody>
      </p:sp>
      <p:sp>
        <p:nvSpPr>
          <p:cNvPr id="59" name="Text 56"/>
          <p:cNvSpPr/>
          <p:nvPr/>
        </p:nvSpPr>
        <p:spPr>
          <a:xfrm>
            <a:off x="357188" y="5022056"/>
            <a:ext cx="185480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60" name="Text 57"/>
          <p:cNvSpPr/>
          <p:nvPr/>
        </p:nvSpPr>
        <p:spPr>
          <a:xfrm>
            <a:off x="768734" y="5193506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"class_id"</a:t>
            </a:r>
            <a:endParaRPr lang="en-US" sz="900" dirty="0"/>
          </a:p>
        </p:txBody>
      </p:sp>
      <p:sp>
        <p:nvSpPr>
          <p:cNvPr id="61" name="Text 58"/>
          <p:cNvSpPr/>
          <p:nvPr/>
        </p:nvSpPr>
        <p:spPr>
          <a:xfrm>
            <a:off x="1454646" y="51935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62" name="Text 59"/>
          <p:cNvSpPr/>
          <p:nvPr/>
        </p:nvSpPr>
        <p:spPr>
          <a:xfrm>
            <a:off x="1591828" y="5193506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</a:t>
            </a:r>
            <a:endParaRPr lang="en-US" sz="900" dirty="0"/>
          </a:p>
        </p:txBody>
      </p:sp>
      <p:sp>
        <p:nvSpPr>
          <p:cNvPr id="63" name="Text 60"/>
          <p:cNvSpPr/>
          <p:nvPr/>
        </p:nvSpPr>
        <p:spPr>
          <a:xfrm>
            <a:off x="357188" y="5193506"/>
            <a:ext cx="144326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64" name="Text 61"/>
          <p:cNvSpPr/>
          <p:nvPr/>
        </p:nvSpPr>
        <p:spPr>
          <a:xfrm>
            <a:off x="768734" y="5364956"/>
            <a:ext cx="8945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"confidence"</a:t>
            </a:r>
            <a:endParaRPr lang="en-US" sz="900" dirty="0"/>
          </a:p>
        </p:txBody>
      </p:sp>
      <p:sp>
        <p:nvSpPr>
          <p:cNvPr id="65" name="Text 62"/>
          <p:cNvSpPr/>
          <p:nvPr/>
        </p:nvSpPr>
        <p:spPr>
          <a:xfrm>
            <a:off x="1591828" y="53649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66" name="Text 63"/>
          <p:cNvSpPr/>
          <p:nvPr/>
        </p:nvSpPr>
        <p:spPr>
          <a:xfrm>
            <a:off x="1729011" y="5364956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0.88</a:t>
            </a:r>
            <a:endParaRPr lang="en-US" sz="900" dirty="0"/>
          </a:p>
        </p:txBody>
      </p:sp>
      <p:sp>
        <p:nvSpPr>
          <p:cNvPr id="67" name="Text 64"/>
          <p:cNvSpPr/>
          <p:nvPr/>
        </p:nvSpPr>
        <p:spPr>
          <a:xfrm>
            <a:off x="357188" y="5364956"/>
            <a:ext cx="178621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68" name="Text 65"/>
          <p:cNvSpPr/>
          <p:nvPr/>
        </p:nvSpPr>
        <p:spPr>
          <a:xfrm>
            <a:off x="768734" y="5536406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"box_2d"</a:t>
            </a:r>
            <a:endParaRPr lang="en-US" sz="900" dirty="0"/>
          </a:p>
        </p:txBody>
      </p:sp>
      <p:sp>
        <p:nvSpPr>
          <p:cNvPr id="69" name="Text 66"/>
          <p:cNvSpPr/>
          <p:nvPr/>
        </p:nvSpPr>
        <p:spPr>
          <a:xfrm>
            <a:off x="357188" y="5536406"/>
            <a:ext cx="123748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{</a:t>
            </a:r>
            <a:endParaRPr lang="en-US" sz="900" dirty="0"/>
          </a:p>
        </p:txBody>
      </p:sp>
      <p:sp>
        <p:nvSpPr>
          <p:cNvPr id="70" name="Text 67"/>
          <p:cNvSpPr/>
          <p:nvPr/>
        </p:nvSpPr>
        <p:spPr>
          <a:xfrm>
            <a:off x="905917" y="570785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"x_min"</a:t>
            </a:r>
            <a:endParaRPr lang="en-US" sz="900" dirty="0"/>
          </a:p>
        </p:txBody>
      </p:sp>
      <p:sp>
        <p:nvSpPr>
          <p:cNvPr id="71" name="Text 68"/>
          <p:cNvSpPr/>
          <p:nvPr/>
        </p:nvSpPr>
        <p:spPr>
          <a:xfrm>
            <a:off x="1386055" y="57078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72" name="Text 69"/>
          <p:cNvSpPr/>
          <p:nvPr/>
        </p:nvSpPr>
        <p:spPr>
          <a:xfrm>
            <a:off x="1523237" y="570785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400</a:t>
            </a:r>
            <a:endParaRPr lang="en-US" sz="900" dirty="0"/>
          </a:p>
        </p:txBody>
      </p:sp>
      <p:sp>
        <p:nvSpPr>
          <p:cNvPr id="73" name="Text 70"/>
          <p:cNvSpPr/>
          <p:nvPr/>
        </p:nvSpPr>
        <p:spPr>
          <a:xfrm>
            <a:off x="357188" y="5707856"/>
            <a:ext cx="151185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74" name="Text 71"/>
          <p:cNvSpPr/>
          <p:nvPr/>
        </p:nvSpPr>
        <p:spPr>
          <a:xfrm>
            <a:off x="905917" y="587930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"y_min"</a:t>
            </a:r>
            <a:endParaRPr lang="en-US" sz="900" dirty="0"/>
          </a:p>
        </p:txBody>
      </p:sp>
      <p:sp>
        <p:nvSpPr>
          <p:cNvPr id="75" name="Text 72"/>
          <p:cNvSpPr/>
          <p:nvPr/>
        </p:nvSpPr>
        <p:spPr>
          <a:xfrm>
            <a:off x="1386055" y="58793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76" name="Text 73"/>
          <p:cNvSpPr/>
          <p:nvPr/>
        </p:nvSpPr>
        <p:spPr>
          <a:xfrm>
            <a:off x="1523237" y="587930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250</a:t>
            </a:r>
            <a:endParaRPr lang="en-US" sz="900" dirty="0"/>
          </a:p>
        </p:txBody>
      </p:sp>
      <p:sp>
        <p:nvSpPr>
          <p:cNvPr id="77" name="Text 74"/>
          <p:cNvSpPr/>
          <p:nvPr/>
        </p:nvSpPr>
        <p:spPr>
          <a:xfrm>
            <a:off x="357188" y="5879306"/>
            <a:ext cx="151185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78" name="Text 75"/>
          <p:cNvSpPr/>
          <p:nvPr/>
        </p:nvSpPr>
        <p:spPr>
          <a:xfrm>
            <a:off x="905917" y="605075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"x_max"</a:t>
            </a:r>
            <a:endParaRPr lang="en-US" sz="900" dirty="0"/>
          </a:p>
        </p:txBody>
      </p:sp>
      <p:sp>
        <p:nvSpPr>
          <p:cNvPr id="79" name="Text 76"/>
          <p:cNvSpPr/>
          <p:nvPr/>
        </p:nvSpPr>
        <p:spPr>
          <a:xfrm>
            <a:off x="1386055" y="60507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80" name="Text 77"/>
          <p:cNvSpPr/>
          <p:nvPr/>
        </p:nvSpPr>
        <p:spPr>
          <a:xfrm>
            <a:off x="1523237" y="605075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600</a:t>
            </a:r>
            <a:endParaRPr lang="en-US" sz="900" dirty="0"/>
          </a:p>
        </p:txBody>
      </p:sp>
      <p:sp>
        <p:nvSpPr>
          <p:cNvPr id="81" name="Text 78"/>
          <p:cNvSpPr/>
          <p:nvPr/>
        </p:nvSpPr>
        <p:spPr>
          <a:xfrm>
            <a:off x="357188" y="6050756"/>
            <a:ext cx="151185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82" name="Text 79"/>
          <p:cNvSpPr/>
          <p:nvPr/>
        </p:nvSpPr>
        <p:spPr>
          <a:xfrm>
            <a:off x="905917" y="622220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"y_max"</a:t>
            </a:r>
            <a:endParaRPr lang="en-US" sz="900" dirty="0"/>
          </a:p>
        </p:txBody>
      </p:sp>
      <p:sp>
        <p:nvSpPr>
          <p:cNvPr id="83" name="Text 80"/>
          <p:cNvSpPr/>
          <p:nvPr/>
        </p:nvSpPr>
        <p:spPr>
          <a:xfrm>
            <a:off x="1386055" y="62222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84" name="Text 81"/>
          <p:cNvSpPr/>
          <p:nvPr/>
        </p:nvSpPr>
        <p:spPr>
          <a:xfrm>
            <a:off x="1523237" y="6222206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450</a:t>
            </a:r>
            <a:endParaRPr lang="en-US" sz="900" dirty="0"/>
          </a:p>
        </p:txBody>
      </p:sp>
      <p:sp>
        <p:nvSpPr>
          <p:cNvPr id="85" name="Text 82"/>
          <p:cNvSpPr/>
          <p:nvPr/>
        </p:nvSpPr>
        <p:spPr>
          <a:xfrm>
            <a:off x="357188" y="6393656"/>
            <a:ext cx="55157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],</a:t>
            </a:r>
            <a:endParaRPr lang="en-US" sz="900" dirty="0"/>
          </a:p>
        </p:txBody>
      </p:sp>
      <p:sp>
        <p:nvSpPr>
          <p:cNvPr id="86" name="Text 83"/>
          <p:cNvSpPr/>
          <p:nvPr/>
        </p:nvSpPr>
        <p:spPr>
          <a:xfrm>
            <a:off x="494370" y="6908006"/>
            <a:ext cx="123748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"detection_count"</a:t>
            </a:r>
            <a:endParaRPr lang="en-US" sz="900" dirty="0"/>
          </a:p>
        </p:txBody>
      </p:sp>
      <p:sp>
        <p:nvSpPr>
          <p:cNvPr id="87" name="Text 84"/>
          <p:cNvSpPr/>
          <p:nvPr/>
        </p:nvSpPr>
        <p:spPr>
          <a:xfrm>
            <a:off x="1660420" y="69080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88" name="Text 85"/>
          <p:cNvSpPr/>
          <p:nvPr/>
        </p:nvSpPr>
        <p:spPr>
          <a:xfrm>
            <a:off x="1797602" y="6908006"/>
            <a:ext cx="14002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2</a:t>
            </a:r>
            <a:endParaRPr lang="en-US" sz="900" dirty="0"/>
          </a:p>
        </p:txBody>
      </p:sp>
      <p:sp>
        <p:nvSpPr>
          <p:cNvPr id="89" name="Text 86"/>
          <p:cNvSpPr/>
          <p:nvPr/>
        </p:nvSpPr>
        <p:spPr>
          <a:xfrm>
            <a:off x="357188" y="6908006"/>
            <a:ext cx="164903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90" name="Text 87"/>
          <p:cNvSpPr/>
          <p:nvPr/>
        </p:nvSpPr>
        <p:spPr>
          <a:xfrm>
            <a:off x="494370" y="7079456"/>
            <a:ext cx="123748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"processing_info"</a:t>
            </a:r>
            <a:endParaRPr lang="en-US" sz="900" dirty="0"/>
          </a:p>
        </p:txBody>
      </p:sp>
      <p:sp>
        <p:nvSpPr>
          <p:cNvPr id="91" name="Text 88"/>
          <p:cNvSpPr/>
          <p:nvPr/>
        </p:nvSpPr>
        <p:spPr>
          <a:xfrm>
            <a:off x="357188" y="7079456"/>
            <a:ext cx="158044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{</a:t>
            </a:r>
            <a:endParaRPr lang="en-US" sz="900" dirty="0"/>
          </a:p>
        </p:txBody>
      </p:sp>
      <p:sp>
        <p:nvSpPr>
          <p:cNvPr id="92" name="Text 89"/>
          <p:cNvSpPr/>
          <p:nvPr/>
        </p:nvSpPr>
        <p:spPr>
          <a:xfrm>
            <a:off x="631552" y="7250906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"model"</a:t>
            </a:r>
            <a:endParaRPr lang="en-US" sz="900" dirty="0"/>
          </a:p>
        </p:txBody>
      </p:sp>
      <p:sp>
        <p:nvSpPr>
          <p:cNvPr id="93" name="Text 90"/>
          <p:cNvSpPr/>
          <p:nvPr/>
        </p:nvSpPr>
        <p:spPr>
          <a:xfrm>
            <a:off x="1111690" y="72509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94" name="Text 91"/>
          <p:cNvSpPr/>
          <p:nvPr/>
        </p:nvSpPr>
        <p:spPr>
          <a:xfrm>
            <a:off x="1248873" y="7250906"/>
            <a:ext cx="62016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"YOLOv5"</a:t>
            </a:r>
            <a:endParaRPr lang="en-US" sz="900" dirty="0"/>
          </a:p>
        </p:txBody>
      </p:sp>
      <p:sp>
        <p:nvSpPr>
          <p:cNvPr id="95" name="Text 92"/>
          <p:cNvSpPr/>
          <p:nvPr/>
        </p:nvSpPr>
        <p:spPr>
          <a:xfrm>
            <a:off x="357188" y="7250906"/>
            <a:ext cx="158044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96" name="Text 93"/>
          <p:cNvSpPr/>
          <p:nvPr/>
        </p:nvSpPr>
        <p:spPr>
          <a:xfrm>
            <a:off x="631552" y="7422356"/>
            <a:ext cx="82594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"framework"</a:t>
            </a:r>
            <a:endParaRPr lang="en-US" sz="900" dirty="0"/>
          </a:p>
        </p:txBody>
      </p:sp>
      <p:sp>
        <p:nvSpPr>
          <p:cNvPr id="97" name="Text 94"/>
          <p:cNvSpPr/>
          <p:nvPr/>
        </p:nvSpPr>
        <p:spPr>
          <a:xfrm>
            <a:off x="1386055" y="742235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98" name="Text 95"/>
          <p:cNvSpPr/>
          <p:nvPr/>
        </p:nvSpPr>
        <p:spPr>
          <a:xfrm>
            <a:off x="1523237" y="7422356"/>
            <a:ext cx="68875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"PyTorch"</a:t>
            </a:r>
            <a:endParaRPr lang="en-US" sz="900" dirty="0"/>
          </a:p>
        </p:txBody>
      </p:sp>
      <p:sp>
        <p:nvSpPr>
          <p:cNvPr id="99" name="Text 96"/>
          <p:cNvSpPr/>
          <p:nvPr/>
        </p:nvSpPr>
        <p:spPr>
          <a:xfrm>
            <a:off x="357188" y="7422356"/>
            <a:ext cx="192339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</p:txBody>
      </p:sp>
      <p:sp>
        <p:nvSpPr>
          <p:cNvPr id="100" name="Text 97"/>
          <p:cNvSpPr/>
          <p:nvPr/>
        </p:nvSpPr>
        <p:spPr>
          <a:xfrm>
            <a:off x="631552" y="7593806"/>
            <a:ext cx="123748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EA5E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"processing_time"</a:t>
            </a:r>
            <a:endParaRPr lang="en-US" sz="900" dirty="0"/>
          </a:p>
        </p:txBody>
      </p:sp>
      <p:sp>
        <p:nvSpPr>
          <p:cNvPr id="101" name="Text 98"/>
          <p:cNvSpPr/>
          <p:nvPr/>
        </p:nvSpPr>
        <p:spPr>
          <a:xfrm>
            <a:off x="1797602" y="7593806"/>
            <a:ext cx="2086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endParaRPr lang="en-US" sz="900" dirty="0"/>
          </a:p>
        </p:txBody>
      </p:sp>
      <p:sp>
        <p:nvSpPr>
          <p:cNvPr id="102" name="Text 99"/>
          <p:cNvSpPr/>
          <p:nvPr/>
        </p:nvSpPr>
        <p:spPr>
          <a:xfrm>
            <a:off x="1934784" y="7593806"/>
            <a:ext cx="41439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9731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0.045</a:t>
            </a:r>
            <a:endParaRPr lang="en-US" sz="900" dirty="0"/>
          </a:p>
        </p:txBody>
      </p:sp>
      <p:sp>
        <p:nvSpPr>
          <p:cNvPr id="103" name="Text 100"/>
          <p:cNvSpPr/>
          <p:nvPr/>
        </p:nvSpPr>
        <p:spPr>
          <a:xfrm>
            <a:off x="357188" y="7765256"/>
            <a:ext cx="27721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pic>
        <p:nvPicPr>
          <p:cNvPr id="10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921" y="1644848"/>
            <a:ext cx="142875" cy="142875"/>
          </a:xfrm>
          <a:prstGeom prst="rect">
            <a:avLst/>
          </a:prstGeom>
        </p:spPr>
      </p:pic>
      <p:sp>
        <p:nvSpPr>
          <p:cNvPr id="105" name="Text 101"/>
          <p:cNvSpPr/>
          <p:nvPr/>
        </p:nvSpPr>
        <p:spPr>
          <a:xfrm>
            <a:off x="4854234" y="1626989"/>
            <a:ext cx="115109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Interoperability:</a:t>
            </a:r>
            <a:endParaRPr lang="en-US" sz="1125" dirty="0"/>
          </a:p>
        </p:txBody>
      </p:sp>
      <p:sp>
        <p:nvSpPr>
          <p:cNvPr id="106" name="Text 102"/>
          <p:cNvSpPr/>
          <p:nvPr/>
        </p:nvSpPr>
        <p:spPr>
          <a:xfrm>
            <a:off x="4854234" y="1626989"/>
            <a:ext cx="3287102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JSON is widely supported across programming languages and platforms.</a:t>
            </a:r>
            <a:endParaRPr lang="en-US" sz="1125" dirty="0"/>
          </a:p>
        </p:txBody>
      </p:sp>
      <p:pic>
        <p:nvPicPr>
          <p:cNvPr id="10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21" y="2180630"/>
            <a:ext cx="160734" cy="142875"/>
          </a:xfrm>
          <a:prstGeom prst="rect">
            <a:avLst/>
          </a:prstGeom>
        </p:spPr>
      </p:pic>
      <p:sp>
        <p:nvSpPr>
          <p:cNvPr id="108" name="Text 103"/>
          <p:cNvSpPr/>
          <p:nvPr/>
        </p:nvSpPr>
        <p:spPr>
          <a:xfrm>
            <a:off x="4872093" y="2162770"/>
            <a:ext cx="119080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Structured Data:</a:t>
            </a:r>
            <a:endParaRPr lang="en-US" sz="1125" dirty="0"/>
          </a:p>
        </p:txBody>
      </p:sp>
      <p:sp>
        <p:nvSpPr>
          <p:cNvPr id="109" name="Text 104"/>
          <p:cNvSpPr/>
          <p:nvPr/>
        </p:nvSpPr>
        <p:spPr>
          <a:xfrm>
            <a:off x="4872093" y="2162770"/>
            <a:ext cx="335848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Hierarchical format provides clear organization of detection results.</a:t>
            </a:r>
            <a:endParaRPr lang="en-US" sz="1125" dirty="0"/>
          </a:p>
        </p:txBody>
      </p:sp>
      <p:pic>
        <p:nvPicPr>
          <p:cNvPr id="1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21" y="2716411"/>
            <a:ext cx="125016" cy="142875"/>
          </a:xfrm>
          <a:prstGeom prst="rect">
            <a:avLst/>
          </a:prstGeom>
        </p:spPr>
      </p:pic>
      <p:sp>
        <p:nvSpPr>
          <p:cNvPr id="111" name="Text 105"/>
          <p:cNvSpPr/>
          <p:nvPr/>
        </p:nvSpPr>
        <p:spPr>
          <a:xfrm>
            <a:off x="4836375" y="2698552"/>
            <a:ext cx="153222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 Integration:</a:t>
            </a:r>
            <a:endParaRPr lang="en-US" sz="1125" dirty="0"/>
          </a:p>
        </p:txBody>
      </p:sp>
      <p:sp>
        <p:nvSpPr>
          <p:cNvPr id="112" name="Text 106"/>
          <p:cNvSpPr/>
          <p:nvPr/>
        </p:nvSpPr>
        <p:spPr>
          <a:xfrm>
            <a:off x="4836375" y="2698552"/>
            <a:ext cx="3922812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Easy to store in document databases like MongoDB.</a:t>
            </a:r>
            <a:endParaRPr lang="en-US" sz="1125" dirty="0"/>
          </a:p>
        </p:txBody>
      </p:sp>
      <p:pic>
        <p:nvPicPr>
          <p:cNvPr id="1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21" y="3252192"/>
            <a:ext cx="178594" cy="142875"/>
          </a:xfrm>
          <a:prstGeom prst="rect">
            <a:avLst/>
          </a:prstGeom>
        </p:spPr>
      </p:pic>
      <p:sp>
        <p:nvSpPr>
          <p:cNvPr id="114" name="Text 107"/>
          <p:cNvSpPr/>
          <p:nvPr/>
        </p:nvSpPr>
        <p:spPr>
          <a:xfrm>
            <a:off x="4889953" y="3234333"/>
            <a:ext cx="95263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Friendly:</a:t>
            </a:r>
            <a:endParaRPr lang="en-US" sz="1125" dirty="0"/>
          </a:p>
        </p:txBody>
      </p:sp>
      <p:sp>
        <p:nvSpPr>
          <p:cNvPr id="115" name="Text 108"/>
          <p:cNvSpPr/>
          <p:nvPr/>
        </p:nvSpPr>
        <p:spPr>
          <a:xfrm>
            <a:off x="5771145" y="3234333"/>
            <a:ext cx="278712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Perfect format for RESTful API responses.</a:t>
            </a:r>
            <a:endParaRPr lang="en-US" sz="1125" dirty="0"/>
          </a:p>
        </p:txBody>
      </p:sp>
      <p:sp>
        <p:nvSpPr>
          <p:cNvPr id="116" name="Shape 109"/>
          <p:cNvSpPr/>
          <p:nvPr/>
        </p:nvSpPr>
        <p:spPr>
          <a:xfrm>
            <a:off x="4639921" y="3579019"/>
            <a:ext cx="4289766" cy="4843463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117" name="Shape 110"/>
          <p:cNvSpPr/>
          <p:nvPr/>
        </p:nvSpPr>
        <p:spPr>
          <a:xfrm>
            <a:off x="4639921" y="3579019"/>
            <a:ext cx="28575" cy="4843463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118" name="Text 111"/>
          <p:cNvSpPr/>
          <p:nvPr/>
        </p:nvSpPr>
        <p:spPr>
          <a:xfrm>
            <a:off x="4775653" y="3686175"/>
            <a:ext cx="4118316" cy="4629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 Python code to convert YOLO output to JSON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yolo_to_json(detections, image_name, image_size):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results =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"image_name": image_name,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"image_dimensions":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"width": image_size[0],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"height": image_size[1]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"detections": []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for det in detections: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x, y, w, h, conf, cls = det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results["detections"].append({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"class_name": class_names[int(cls)],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"class_id": int(cls),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"confidence": float(conf),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"box_2d":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"x_min": int((x - w/2) * image_size[0]),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"y_min": int((y - h/2) * image_size[1]),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"x_max": int((x + w/2) * image_size[0]),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"y_max": int((y + h/2) * image_size[1])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results["detection_count"] = len(results["detections"])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return results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223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Building a Flask API for Real-time Analysis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Creating a Web Service for YOLO Object Detection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214313" y="1600200"/>
            <a:ext cx="4250531" cy="2143125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214313" y="3886200"/>
            <a:ext cx="4250531" cy="2143125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14313" y="3886200"/>
            <a:ext cx="28575" cy="2143125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11" name="Text 8"/>
          <p:cNvSpPr/>
          <p:nvPr/>
        </p:nvSpPr>
        <p:spPr>
          <a:xfrm>
            <a:off x="321469" y="3993356"/>
            <a:ext cx="4107656" cy="7372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@app.route('/api/yolo/analyze', methods=['POST'])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@cross_origin()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analyze_image():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Check if image is provided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if 'image' not in request.files: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return jsonify({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"error": "No image provided"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}), 400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Process the image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file = request.files['image']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image = Image.open(file.stream)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Convert to RGB if necessary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if image.mode != 'RGB':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image = image.convert('RGB')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Convert to numpy array for processing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image_array = np.array(image)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Run YOLO prediction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detections = model.predict(image_array)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Prepare response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response =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"status": "success",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"image_name": file.filename,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"image_dimensions":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"width": image.width,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"height": image.height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},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"detections": detections,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"detection_count": len(detections)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jsonify(response), 200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Exception as e: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jsonify({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"status": "error",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"error": str(e)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}), 500</a:t>
            </a:r>
            <a:endParaRPr lang="en-US" sz="9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56" y="1644848"/>
            <a:ext cx="142875" cy="14287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893469" y="1626989"/>
            <a:ext cx="141270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RESTful Endpoints: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93469" y="1626989"/>
            <a:ext cx="370512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Clean API design with proper HTTP methods and status codes.</a:t>
            </a:r>
            <a:endParaRPr lang="en-US" sz="1125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2180630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93469" y="2162770"/>
            <a:ext cx="16508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Input Formats: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4893469" y="2162770"/>
            <a:ext cx="3708053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Support for file uploads, base64 encoded images, and URLs.</a:t>
            </a:r>
            <a:endParaRPr lang="en-US" sz="1125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2716411"/>
            <a:ext cx="142875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893469" y="2698552"/>
            <a:ext cx="111908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CORS Support: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4893469" y="2698552"/>
            <a:ext cx="3477639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Enable cross-origin requests for web applications.</a:t>
            </a:r>
            <a:endParaRPr lang="en-US" sz="1125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3252192"/>
            <a:ext cx="160734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911328" y="3234333"/>
            <a:ext cx="189736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 Optimization:</a:t>
            </a:r>
            <a:endParaRPr lang="en-US" sz="1125" dirty="0"/>
          </a:p>
        </p:txBody>
      </p:sp>
      <p:sp>
        <p:nvSpPr>
          <p:cNvPr id="23" name="Text 16"/>
          <p:cNvSpPr/>
          <p:nvPr/>
        </p:nvSpPr>
        <p:spPr>
          <a:xfrm>
            <a:off x="4911328" y="3234333"/>
            <a:ext cx="387501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Load model once at startup for faster inference.</a:t>
            </a:r>
            <a:endParaRPr lang="en-US" sz="1125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3787973"/>
            <a:ext cx="142875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893469" y="3770114"/>
            <a:ext cx="111922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Error Handling:</a:t>
            </a:r>
            <a:endParaRPr lang="en-US" sz="1125" dirty="0"/>
          </a:p>
        </p:txBody>
      </p:sp>
      <p:sp>
        <p:nvSpPr>
          <p:cNvPr id="26" name="Text 18"/>
          <p:cNvSpPr/>
          <p:nvPr/>
        </p:nvSpPr>
        <p:spPr>
          <a:xfrm>
            <a:off x="4893469" y="3770114"/>
            <a:ext cx="3858825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Robust error management with informative messages.</a:t>
            </a:r>
            <a:endParaRPr lang="en-US" sz="1125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4323755"/>
            <a:ext cx="160734" cy="14287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911328" y="4305895"/>
            <a:ext cx="110365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Health Checks:</a:t>
            </a:r>
            <a:endParaRPr lang="en-US" sz="1125" dirty="0"/>
          </a:p>
        </p:txBody>
      </p:sp>
      <p:sp>
        <p:nvSpPr>
          <p:cNvPr id="29" name="Text 20"/>
          <p:cNvSpPr/>
          <p:nvPr/>
        </p:nvSpPr>
        <p:spPr>
          <a:xfrm>
            <a:off x="5943544" y="4305895"/>
            <a:ext cx="259672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Monitoring endpoints for system status.</a:t>
            </a:r>
            <a:endParaRPr lang="en-US" sz="1125" dirty="0"/>
          </a:p>
        </p:txBody>
      </p:sp>
      <p:sp>
        <p:nvSpPr>
          <p:cNvPr id="30" name="Shape 21"/>
          <p:cNvSpPr/>
          <p:nvPr/>
        </p:nvSpPr>
        <p:spPr>
          <a:xfrm>
            <a:off x="4679156" y="4650581"/>
            <a:ext cx="4250531" cy="2143125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31" name="Shape 22"/>
          <p:cNvSpPr/>
          <p:nvPr/>
        </p:nvSpPr>
        <p:spPr>
          <a:xfrm>
            <a:off x="4679156" y="4650581"/>
            <a:ext cx="28575" cy="2143125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32" name="Text 23"/>
          <p:cNvSpPr/>
          <p:nvPr/>
        </p:nvSpPr>
        <p:spPr>
          <a:xfrm>
            <a:off x="4786313" y="4757738"/>
            <a:ext cx="4107656" cy="445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 Client-side JavaScript to call the API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async function analyzeImage(imageFile)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const formData = new FormData();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formData.append('image', imageFile);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try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const response = await fetch(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'http://api.example.com/api/yolo/analyze',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method: 'POST',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body: formData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const result = await response.json();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if (response.ok)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// Process detections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displayResults(result.detections);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 else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console.error('API Error:', result.error);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 catch (error) {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console.error('Network error:', error);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865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14313" y="600075"/>
            <a:ext cx="8786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Deploying YOLO on AWS Lambda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14313" y="1128713"/>
            <a:ext cx="8786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Serverless Computer Vision at Scale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600200"/>
            <a:ext cx="4250531" cy="21431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14313" y="3886200"/>
            <a:ext cx="4250531" cy="2871788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357188" y="402907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1" name="Text 7"/>
          <p:cNvSpPr/>
          <p:nvPr/>
        </p:nvSpPr>
        <p:spPr>
          <a:xfrm>
            <a:off x="357188" y="40290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78656" y="402907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Optimize Model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678656" y="427910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Prune and quantize the YOLO model to reduce size and improve inference speed.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357188" y="477202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5" name="Text 11"/>
          <p:cNvSpPr/>
          <p:nvPr/>
        </p:nvSpPr>
        <p:spPr>
          <a:xfrm>
            <a:off x="357188" y="477202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78656" y="477202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Package Dependencies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78656" y="5022056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deployment package with model weights and required libraries.</a:t>
            </a:r>
            <a:endParaRPr lang="en-US" sz="1013" dirty="0"/>
          </a:p>
        </p:txBody>
      </p:sp>
      <p:sp>
        <p:nvSpPr>
          <p:cNvPr id="18" name="Shape 14"/>
          <p:cNvSpPr/>
          <p:nvPr/>
        </p:nvSpPr>
        <p:spPr>
          <a:xfrm>
            <a:off x="357188" y="5514975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9" name="Text 15"/>
          <p:cNvSpPr/>
          <p:nvPr/>
        </p:nvSpPr>
        <p:spPr>
          <a:xfrm>
            <a:off x="357188" y="55149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678656" y="5514975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Configure API Gateway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678656" y="5765006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Set up HTTP endpoints to trigger Lambda function.</a:t>
            </a:r>
            <a:endParaRPr lang="en-US" sz="1013" dirty="0"/>
          </a:p>
        </p:txBody>
      </p:sp>
      <p:sp>
        <p:nvSpPr>
          <p:cNvPr id="22" name="Shape 18"/>
          <p:cNvSpPr/>
          <p:nvPr/>
        </p:nvSpPr>
        <p:spPr>
          <a:xfrm>
            <a:off x="357188" y="6065044"/>
            <a:ext cx="214313" cy="214313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23" name="Text 19"/>
          <p:cNvSpPr/>
          <p:nvPr/>
        </p:nvSpPr>
        <p:spPr>
          <a:xfrm>
            <a:off x="357188" y="6065044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678656" y="606504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 Monitoring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678656" y="63150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CloudWatch metrics and logs for performance tracking.</a:t>
            </a:r>
            <a:endParaRPr lang="en-US" sz="1013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644848"/>
            <a:ext cx="142875" cy="14287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4893469" y="1626989"/>
            <a:ext cx="120662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Size Limitations:</a:t>
            </a:r>
            <a:endParaRPr lang="en-US" sz="1125" dirty="0"/>
          </a:p>
        </p:txBody>
      </p:sp>
      <p:sp>
        <p:nvSpPr>
          <p:cNvPr id="28" name="Text 23"/>
          <p:cNvSpPr/>
          <p:nvPr/>
        </p:nvSpPr>
        <p:spPr>
          <a:xfrm>
            <a:off x="6028655" y="1626989"/>
            <a:ext cx="259686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Lambda has 250MB package size limit.</a:t>
            </a:r>
            <a:endParaRPr lang="en-US" sz="1125" dirty="0"/>
          </a:p>
        </p:txBody>
      </p:sp>
      <p:sp>
        <p:nvSpPr>
          <p:cNvPr id="29" name="Text 24"/>
          <p:cNvSpPr/>
          <p:nvPr/>
        </p:nvSpPr>
        <p:spPr>
          <a:xfrm>
            <a:off x="4893469" y="1841302"/>
            <a:ext cx="6903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Solution:</a:t>
            </a:r>
            <a:endParaRPr lang="en-US" sz="1125" dirty="0"/>
          </a:p>
        </p:txBody>
      </p:sp>
      <p:sp>
        <p:nvSpPr>
          <p:cNvPr id="30" name="Text 25"/>
          <p:cNvSpPr/>
          <p:nvPr/>
        </p:nvSpPr>
        <p:spPr>
          <a:xfrm>
            <a:off x="5512408" y="1841302"/>
            <a:ext cx="304976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 model quantization and container images.</a:t>
            </a:r>
            <a:endParaRPr lang="en-US" sz="1125" dirty="0"/>
          </a:p>
        </p:txBody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2180630"/>
            <a:ext cx="142875" cy="14287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4893469" y="2162770"/>
            <a:ext cx="138131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Cold Start Latency:</a:t>
            </a:r>
            <a:endParaRPr lang="en-US" sz="1125" dirty="0"/>
          </a:p>
        </p:txBody>
      </p:sp>
      <p:sp>
        <p:nvSpPr>
          <p:cNvPr id="33" name="Text 27"/>
          <p:cNvSpPr/>
          <p:nvPr/>
        </p:nvSpPr>
        <p:spPr>
          <a:xfrm>
            <a:off x="6203342" y="2162770"/>
            <a:ext cx="195373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Initial invocation can be slow.</a:t>
            </a:r>
            <a:endParaRPr lang="en-US" sz="1125" dirty="0"/>
          </a:p>
        </p:txBody>
      </p:sp>
      <p:sp>
        <p:nvSpPr>
          <p:cNvPr id="34" name="Text 28"/>
          <p:cNvSpPr/>
          <p:nvPr/>
        </p:nvSpPr>
        <p:spPr>
          <a:xfrm>
            <a:off x="4893469" y="2377083"/>
            <a:ext cx="6903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Solution:</a:t>
            </a:r>
            <a:endParaRPr lang="en-US" sz="1125" dirty="0"/>
          </a:p>
        </p:txBody>
      </p:sp>
      <p:sp>
        <p:nvSpPr>
          <p:cNvPr id="35" name="Text 29"/>
          <p:cNvSpPr/>
          <p:nvPr/>
        </p:nvSpPr>
        <p:spPr>
          <a:xfrm>
            <a:off x="5512408" y="2377083"/>
            <a:ext cx="34784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 provisioned concurrency and lazy loading.</a:t>
            </a:r>
            <a:endParaRPr lang="en-US" sz="1125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716411"/>
            <a:ext cx="142875" cy="142875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4893469" y="2698552"/>
            <a:ext cx="150041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Memory Constraints:</a:t>
            </a:r>
            <a:endParaRPr lang="en-US" sz="1125" dirty="0"/>
          </a:p>
        </p:txBody>
      </p:sp>
      <p:sp>
        <p:nvSpPr>
          <p:cNvPr id="38" name="Text 31"/>
          <p:cNvSpPr/>
          <p:nvPr/>
        </p:nvSpPr>
        <p:spPr>
          <a:xfrm>
            <a:off x="6322442" y="2698552"/>
            <a:ext cx="203270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RAM for large models.</a:t>
            </a:r>
            <a:endParaRPr lang="en-US" sz="1125" dirty="0"/>
          </a:p>
        </p:txBody>
      </p:sp>
      <p:sp>
        <p:nvSpPr>
          <p:cNvPr id="39" name="Text 32"/>
          <p:cNvSpPr/>
          <p:nvPr/>
        </p:nvSpPr>
        <p:spPr>
          <a:xfrm>
            <a:off x="4893469" y="2912864"/>
            <a:ext cx="6903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Solution:</a:t>
            </a:r>
            <a:endParaRPr lang="en-US" sz="1125" dirty="0"/>
          </a:p>
        </p:txBody>
      </p:sp>
      <p:sp>
        <p:nvSpPr>
          <p:cNvPr id="40" name="Text 33"/>
          <p:cNvSpPr/>
          <p:nvPr/>
        </p:nvSpPr>
        <p:spPr>
          <a:xfrm>
            <a:off x="5512408" y="2912864"/>
            <a:ext cx="334333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Increase allocated memory and optimize inference.</a:t>
            </a:r>
            <a:endParaRPr lang="en-US" sz="1125" dirty="0"/>
          </a:p>
        </p:txBody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3252192"/>
            <a:ext cx="142875" cy="142875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4893469" y="3234333"/>
            <a:ext cx="139451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Execution Timeout:</a:t>
            </a:r>
            <a:endParaRPr lang="en-US" sz="1125" dirty="0"/>
          </a:p>
        </p:txBody>
      </p:sp>
      <p:sp>
        <p:nvSpPr>
          <p:cNvPr id="43" name="Text 35"/>
          <p:cNvSpPr/>
          <p:nvPr/>
        </p:nvSpPr>
        <p:spPr>
          <a:xfrm>
            <a:off x="6216541" y="3234333"/>
            <a:ext cx="196112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15-minute maximum runtime.</a:t>
            </a:r>
            <a:endParaRPr lang="en-US" sz="1125" dirty="0"/>
          </a:p>
        </p:txBody>
      </p:sp>
      <p:sp>
        <p:nvSpPr>
          <p:cNvPr id="44" name="Text 36"/>
          <p:cNvSpPr/>
          <p:nvPr/>
        </p:nvSpPr>
        <p:spPr>
          <a:xfrm>
            <a:off x="4893469" y="3448645"/>
            <a:ext cx="69037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Solution:</a:t>
            </a:r>
            <a:endParaRPr lang="en-US" sz="1125" dirty="0"/>
          </a:p>
        </p:txBody>
      </p:sp>
      <p:sp>
        <p:nvSpPr>
          <p:cNvPr id="45" name="Text 37"/>
          <p:cNvSpPr/>
          <p:nvPr/>
        </p:nvSpPr>
        <p:spPr>
          <a:xfrm>
            <a:off x="5512408" y="3448645"/>
            <a:ext cx="310524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Split processing pipeline into multiple functions.</a:t>
            </a:r>
            <a:endParaRPr lang="en-US" sz="1125" dirty="0"/>
          </a:p>
        </p:txBody>
      </p:sp>
      <p:sp>
        <p:nvSpPr>
          <p:cNvPr id="46" name="Shape 38"/>
          <p:cNvSpPr/>
          <p:nvPr/>
        </p:nvSpPr>
        <p:spPr>
          <a:xfrm>
            <a:off x="4679156" y="3850481"/>
            <a:ext cx="4250531" cy="2035969"/>
          </a:xfrm>
          <a:prstGeom prst="rect">
            <a:avLst/>
          </a:prstGeom>
          <a:solidFill>
            <a:srgbClr val="0F172A">
              <a:alpha val="50000"/>
            </a:srgbClr>
          </a:solidFill>
          <a:ln/>
        </p:spPr>
      </p:sp>
      <p:sp>
        <p:nvSpPr>
          <p:cNvPr id="47" name="Text 39"/>
          <p:cNvSpPr/>
          <p:nvPr/>
        </p:nvSpPr>
        <p:spPr>
          <a:xfrm>
            <a:off x="4822031" y="3993356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 Metrics</a:t>
            </a:r>
            <a:endParaRPr lang="en-US" sz="1125" dirty="0"/>
          </a:p>
        </p:txBody>
      </p:sp>
      <p:pic>
        <p:nvPicPr>
          <p:cNvPr id="4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4314825"/>
            <a:ext cx="3964781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936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00050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385763"/>
            <a:ext cx="9144000" cy="14288"/>
          </a:xfrm>
          <a:prstGeom prst="rect">
            <a:avLst/>
          </a:prstGeom>
          <a:solidFill>
            <a:srgbClr val="0EA5E9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107156"/>
            <a:ext cx="878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Vision with YOLO: From Basics to Deployment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2866541" y="600075"/>
            <a:ext cx="348235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Live Demo &amp; Results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3228277" y="1328738"/>
            <a:ext cx="275888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94A3B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See the Complete System in Action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535906" y="1943100"/>
            <a:ext cx="2857500" cy="2128838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06" y="2168128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78781" y="2750344"/>
            <a:ext cx="2643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Flask API Demo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678781" y="3078956"/>
            <a:ext cx="264318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Try the real-time object detection API with your own images.</a:t>
            </a:r>
            <a:endParaRPr lang="en-US" sz="1013" dirty="0"/>
          </a:p>
        </p:txBody>
      </p:sp>
      <p:sp>
        <p:nvSpPr>
          <p:cNvPr id="12" name="Shape 8"/>
          <p:cNvSpPr/>
          <p:nvPr/>
        </p:nvSpPr>
        <p:spPr>
          <a:xfrm>
            <a:off x="2443916" y="3607594"/>
            <a:ext cx="1041481" cy="314325"/>
          </a:xfrm>
          <a:prstGeom prst="rect">
            <a:avLst/>
          </a:prstGeom>
          <a:solidFill>
            <a:srgbClr val="0C4A6E"/>
          </a:solidFill>
          <a:ln/>
        </p:spPr>
      </p:sp>
      <p:sp>
        <p:nvSpPr>
          <p:cNvPr id="13" name="Text 9"/>
          <p:cNvSpPr/>
          <p:nvPr/>
        </p:nvSpPr>
        <p:spPr>
          <a:xfrm>
            <a:off x="2443916" y="3607594"/>
            <a:ext cx="1112918" cy="314325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Launch Demo</a:t>
            </a:r>
            <a:endParaRPr lang="en-US" sz="900" dirty="0"/>
          </a:p>
        </p:txBody>
      </p:sp>
      <p:sp>
        <p:nvSpPr>
          <p:cNvPr id="14" name="Shape 10"/>
          <p:cNvSpPr/>
          <p:nvPr/>
        </p:nvSpPr>
        <p:spPr>
          <a:xfrm>
            <a:off x="4750594" y="1943100"/>
            <a:ext cx="2857500" cy="2128838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1" y="2160984"/>
            <a:ext cx="428625" cy="3429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93469" y="2743200"/>
            <a:ext cx="26431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EA5E9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AWS Lambda Demo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893469" y="3071813"/>
            <a:ext cx="264318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the serverless deployment with optimized performance.</a:t>
            </a:r>
            <a:endParaRPr lang="en-US" sz="1013" dirty="0"/>
          </a:p>
        </p:txBody>
      </p:sp>
      <p:sp>
        <p:nvSpPr>
          <p:cNvPr id="18" name="Shape 13"/>
          <p:cNvSpPr/>
          <p:nvPr/>
        </p:nvSpPr>
        <p:spPr>
          <a:xfrm>
            <a:off x="5658603" y="3600450"/>
            <a:ext cx="1041481" cy="314325"/>
          </a:xfrm>
          <a:prstGeom prst="rect">
            <a:avLst/>
          </a:prstGeom>
          <a:solidFill>
            <a:srgbClr val="0C4A6E"/>
          </a:solidFill>
          <a:ln/>
        </p:spPr>
      </p:sp>
      <p:sp>
        <p:nvSpPr>
          <p:cNvPr id="19" name="Text 14"/>
          <p:cNvSpPr/>
          <p:nvPr/>
        </p:nvSpPr>
        <p:spPr>
          <a:xfrm>
            <a:off x="5658603" y="3600450"/>
            <a:ext cx="1112918" cy="314325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8FA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Launch Demo</a:t>
            </a:r>
            <a:endParaRPr lang="en-US" sz="900" dirty="0"/>
          </a:p>
        </p:txBody>
      </p:sp>
      <p:sp>
        <p:nvSpPr>
          <p:cNvPr id="20" name="Shape 15"/>
          <p:cNvSpPr/>
          <p:nvPr/>
        </p:nvSpPr>
        <p:spPr>
          <a:xfrm>
            <a:off x="1393031" y="4486275"/>
            <a:ext cx="1428750" cy="821531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1500188" y="4600575"/>
            <a:ext cx="12858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99.2%</a:t>
            </a:r>
            <a:endParaRPr lang="en-US" sz="2025" dirty="0"/>
          </a:p>
        </p:txBody>
      </p:sp>
      <p:sp>
        <p:nvSpPr>
          <p:cNvPr id="22" name="Text 17"/>
          <p:cNvSpPr/>
          <p:nvPr/>
        </p:nvSpPr>
        <p:spPr>
          <a:xfrm>
            <a:off x="1500188" y="5022056"/>
            <a:ext cx="1285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Uptime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3036094" y="4486275"/>
            <a:ext cx="1428750" cy="821531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3143250" y="4600575"/>
            <a:ext cx="12858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87.5%</a:t>
            </a:r>
            <a:endParaRPr lang="en-US" sz="2025" dirty="0"/>
          </a:p>
        </p:txBody>
      </p:sp>
      <p:sp>
        <p:nvSpPr>
          <p:cNvPr id="25" name="Text 20"/>
          <p:cNvSpPr/>
          <p:nvPr/>
        </p:nvSpPr>
        <p:spPr>
          <a:xfrm>
            <a:off x="3143250" y="5022056"/>
            <a:ext cx="1285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mAP@0.5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4679156" y="4486275"/>
            <a:ext cx="1428750" cy="821531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4786313" y="4600575"/>
            <a:ext cx="12858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45ms</a:t>
            </a:r>
            <a:endParaRPr lang="en-US" sz="2025" dirty="0"/>
          </a:p>
        </p:txBody>
      </p:sp>
      <p:sp>
        <p:nvSpPr>
          <p:cNvPr id="28" name="Text 23"/>
          <p:cNvSpPr/>
          <p:nvPr/>
        </p:nvSpPr>
        <p:spPr>
          <a:xfrm>
            <a:off x="4786313" y="5022056"/>
            <a:ext cx="1285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Avg. Response Time</a:t>
            </a:r>
            <a:endParaRPr lang="en-US" sz="900" dirty="0"/>
          </a:p>
        </p:txBody>
      </p:sp>
      <p:sp>
        <p:nvSpPr>
          <p:cNvPr id="29" name="Shape 24"/>
          <p:cNvSpPr/>
          <p:nvPr/>
        </p:nvSpPr>
        <p:spPr>
          <a:xfrm>
            <a:off x="6322219" y="4486275"/>
            <a:ext cx="1428750" cy="821531"/>
          </a:xfrm>
          <a:prstGeom prst="rect">
            <a:avLst/>
          </a:prstGeom>
          <a:solidFill>
            <a:srgbClr val="0F172A">
              <a:alpha val="50000"/>
            </a:srgbClr>
          </a:solidFill>
          <a:ln w="99">
            <a:solidFill>
              <a:srgbClr val="0EA5E9"/>
            </a:solidFill>
            <a:prstDash val="solid"/>
          </a:ln>
        </p:spPr>
      </p:sp>
      <p:sp>
        <p:nvSpPr>
          <p:cNvPr id="30" name="Text 25"/>
          <p:cNvSpPr/>
          <p:nvPr/>
        </p:nvSpPr>
        <p:spPr>
          <a:xfrm>
            <a:off x="6429375" y="4593431"/>
            <a:ext cx="12858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9731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100+</a:t>
            </a:r>
            <a:endParaRPr lang="en-US" sz="2025" dirty="0"/>
          </a:p>
        </p:txBody>
      </p:sp>
      <p:sp>
        <p:nvSpPr>
          <p:cNvPr id="31" name="Text 26"/>
          <p:cNvSpPr/>
          <p:nvPr/>
        </p:nvSpPr>
        <p:spPr>
          <a:xfrm>
            <a:off x="6429375" y="5014913"/>
            <a:ext cx="1285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CBD5E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Requests/Second</a:t>
            </a:r>
            <a:endParaRPr lang="en-US" sz="900" dirty="0"/>
          </a:p>
        </p:txBody>
      </p:sp>
      <p:sp>
        <p:nvSpPr>
          <p:cNvPr id="32" name="Text 27"/>
          <p:cNvSpPr/>
          <p:nvPr/>
        </p:nvSpPr>
        <p:spPr>
          <a:xfrm>
            <a:off x="3480764" y="5579269"/>
            <a:ext cx="2253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94A3B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Thank you for your attention!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2025-07-03T01:37:57Z</dcterms:created>
  <dcterms:modified xsi:type="dcterms:W3CDTF">2025-07-03T01:37:57Z</dcterms:modified>
</cp:coreProperties>
</file>